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58" r:id="rId2"/>
    <p:sldId id="259" r:id="rId3"/>
    <p:sldId id="260" r:id="rId4"/>
    <p:sldId id="262" r:id="rId5"/>
    <p:sldId id="270" r:id="rId6"/>
    <p:sldId id="263" r:id="rId7"/>
    <p:sldId id="264" r:id="rId8"/>
    <p:sldId id="268" r:id="rId9"/>
    <p:sldId id="269" r:id="rId10"/>
    <p:sldId id="274" r:id="rId11"/>
    <p:sldId id="267" r:id="rId12"/>
    <p:sldId id="273" r:id="rId13"/>
    <p:sldId id="271" r:id="rId14"/>
    <p:sldId id="275" r:id="rId15"/>
    <p:sldId id="265" r:id="rId16"/>
    <p:sldId id="277" r:id="rId17"/>
    <p:sldId id="279" r:id="rId18"/>
    <p:sldId id="290" r:id="rId19"/>
    <p:sldId id="292" r:id="rId20"/>
    <p:sldId id="303" r:id="rId21"/>
    <p:sldId id="291" r:id="rId22"/>
    <p:sldId id="278" r:id="rId23"/>
    <p:sldId id="283" r:id="rId24"/>
    <p:sldId id="280" r:id="rId25"/>
    <p:sldId id="285" r:id="rId26"/>
    <p:sldId id="284" r:id="rId27"/>
    <p:sldId id="304" r:id="rId28"/>
    <p:sldId id="282" r:id="rId29"/>
    <p:sldId id="305" r:id="rId30"/>
    <p:sldId id="306" r:id="rId31"/>
    <p:sldId id="281" r:id="rId32"/>
    <p:sldId id="289" r:id="rId33"/>
    <p:sldId id="287" r:id="rId34"/>
    <p:sldId id="288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276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FF"/>
    <a:srgbClr val="66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21" d="100"/>
          <a:sy n="121" d="100"/>
        </p:scale>
        <p:origin x="-1344" y="-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455E4-35F5-4279-B73F-725E29103384}" type="datetimeFigureOut">
              <a:rPr lang="en-US" smtClean="0"/>
              <a:t>11/1/2015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E49212-4B38-465F-98FA-2C405BB86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20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49212-4B38-465F-98FA-2C405BB8645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829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24DBC60-CC9E-447E-8111-4CF14A7BB9D4}" type="datetimeFigureOut">
              <a:rPr lang="en-US" smtClean="0"/>
              <a:t>11/1/2015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8E2B15C6-6A65-446E-91DE-DF2000AA56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24DBC60-CC9E-447E-8111-4CF14A7BB9D4}" type="datetimeFigureOut">
              <a:rPr lang="en-US" smtClean="0"/>
              <a:t>11/1/2015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E2B15C6-6A65-446E-91DE-DF2000AA56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24DBC60-CC9E-447E-8111-4CF14A7BB9D4}" type="datetimeFigureOut">
              <a:rPr lang="en-US" smtClean="0"/>
              <a:t>11/1/2015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E2B15C6-6A65-446E-91DE-DF2000AA56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24DBC60-CC9E-447E-8111-4CF14A7BB9D4}" type="datetimeFigureOut">
              <a:rPr lang="en-US" smtClean="0"/>
              <a:t>11/1/2015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E2B15C6-6A65-446E-91DE-DF2000AA56F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24DBC60-CC9E-447E-8111-4CF14A7BB9D4}" type="datetimeFigureOut">
              <a:rPr lang="en-US" smtClean="0"/>
              <a:t>11/1/2015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E2B15C6-6A65-446E-91DE-DF2000AA56F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24DBC60-CC9E-447E-8111-4CF14A7BB9D4}" type="datetimeFigureOut">
              <a:rPr lang="en-US" smtClean="0"/>
              <a:t>11/1/2015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E2B15C6-6A65-446E-91DE-DF2000AA56F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24DBC60-CC9E-447E-8111-4CF14A7BB9D4}" type="datetimeFigureOut">
              <a:rPr lang="en-US" smtClean="0"/>
              <a:t>11/1/2015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E2B15C6-6A65-446E-91DE-DF2000AA56FC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24DBC60-CC9E-447E-8111-4CF14A7BB9D4}" type="datetimeFigureOut">
              <a:rPr lang="en-US" smtClean="0"/>
              <a:t>11/1/2015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E2B15C6-6A65-446E-91DE-DF2000AA56F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24DBC60-CC9E-447E-8111-4CF14A7BB9D4}" type="datetimeFigureOut">
              <a:rPr lang="en-US" smtClean="0"/>
              <a:t>11/1/2015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E2B15C6-6A65-446E-91DE-DF2000AA56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F24DBC60-CC9E-447E-8111-4CF14A7BB9D4}" type="datetimeFigureOut">
              <a:rPr lang="en-US" smtClean="0"/>
              <a:t>11/1/2015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E2B15C6-6A65-446E-91DE-DF2000AA56FC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F24DBC60-CC9E-447E-8111-4CF14A7BB9D4}" type="datetimeFigureOut">
              <a:rPr lang="en-US" smtClean="0"/>
              <a:t>11/1/2015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8E2B15C6-6A65-446E-91DE-DF2000AA56F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F24DBC60-CC9E-447E-8111-4CF14A7BB9D4}" type="datetimeFigureOut">
              <a:rPr lang="en-US" smtClean="0"/>
              <a:t>11/1/2015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8E2B15C6-6A65-446E-91DE-DF2000AA56F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emf"/><Relationship Id="rId4" Type="http://schemas.openxmlformats.org/officeDocument/2006/relationships/package" Target="../embeddings/Microsoft_Word_Document1.docx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lininallamalli/NSPACKS_PROJECT_MGMT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admin@pma.com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mailto:admin@pma.com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2"/>
          <p:cNvSpPr>
            <a:spLocks noGrp="1" noChangeArrowheads="1"/>
          </p:cNvSpPr>
          <p:nvPr>
            <p:ph type="ctrTitle"/>
          </p:nvPr>
        </p:nvSpPr>
        <p:spPr>
          <a:xfrm>
            <a:off x="755650" y="836613"/>
            <a:ext cx="7772400" cy="1470025"/>
          </a:xfrm>
        </p:spPr>
        <p:txBody>
          <a:bodyPr>
            <a:normAutofit/>
          </a:bodyPr>
          <a:lstStyle/>
          <a:p>
            <a:pPr eaLnBrk="1" hangingPunct="1"/>
            <a:r>
              <a:rPr lang="es-UY" altLang="en-US" dirty="0" smtClean="0">
                <a:solidFill>
                  <a:schemeClr val="tx1"/>
                </a:solidFill>
              </a:rPr>
              <a:t>Project Management App</a:t>
            </a:r>
            <a:endParaRPr lang="es-ES" altLang="en-US" dirty="0" smtClean="0">
              <a:solidFill>
                <a:schemeClr val="tx1"/>
              </a:solidFill>
            </a:endParaRPr>
          </a:p>
        </p:txBody>
      </p:sp>
      <p:sp>
        <p:nvSpPr>
          <p:cNvPr id="5" name="Rectangle 22"/>
          <p:cNvSpPr txBox="1">
            <a:spLocks noChangeArrowheads="1"/>
          </p:cNvSpPr>
          <p:nvPr/>
        </p:nvSpPr>
        <p:spPr bwMode="auto">
          <a:xfrm>
            <a:off x="228600" y="5105400"/>
            <a:ext cx="2895600" cy="134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s-UY" altLang="en-US" sz="2400" kern="0" dirty="0" err="1" smtClean="0">
                <a:solidFill>
                  <a:schemeClr val="tx1"/>
                </a:solidFill>
              </a:rPr>
              <a:t>Presented</a:t>
            </a:r>
            <a:r>
              <a:rPr lang="es-UY" altLang="en-US" sz="2400" kern="0" dirty="0" smtClean="0">
                <a:solidFill>
                  <a:schemeClr val="tx1"/>
                </a:solidFill>
              </a:rPr>
              <a:t> </a:t>
            </a:r>
            <a:r>
              <a:rPr lang="es-UY" altLang="en-US" sz="2400" kern="0" dirty="0" err="1" smtClean="0">
                <a:solidFill>
                  <a:schemeClr val="tx1"/>
                </a:solidFill>
              </a:rPr>
              <a:t>By</a:t>
            </a:r>
            <a:r>
              <a:rPr lang="es-UY" altLang="en-US" sz="2400" kern="0" dirty="0">
                <a:solidFill>
                  <a:schemeClr val="tx1"/>
                </a:solidFill>
              </a:rPr>
              <a:t>:</a:t>
            </a:r>
            <a:r>
              <a:rPr lang="es-UY" altLang="en-US" sz="2400" kern="0" dirty="0" smtClean="0">
                <a:solidFill>
                  <a:schemeClr val="tx1"/>
                </a:solidFill>
              </a:rPr>
              <a:t> </a:t>
            </a:r>
          </a:p>
          <a:p>
            <a:pPr>
              <a:defRPr/>
            </a:pPr>
            <a:r>
              <a:rPr lang="es-UY" altLang="en-US" sz="3200" kern="0" dirty="0" smtClean="0">
                <a:solidFill>
                  <a:schemeClr val="tx1"/>
                </a:solidFill>
              </a:rPr>
              <a:t>N-SPARKS</a:t>
            </a:r>
            <a:endParaRPr lang="es-ES" altLang="en-US" sz="3200" kern="0" dirty="0" smtClean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36513" y="6597650"/>
            <a:ext cx="9180513" cy="2603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62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Deployment Pre-requisites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3400" y="871172"/>
            <a:ext cx="8001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</a:rPr>
              <a:t>Windows Operating </a:t>
            </a:r>
            <a:r>
              <a:rPr lang="en-US" sz="2400" dirty="0" smtClean="0">
                <a:solidFill>
                  <a:srgbClr val="000000"/>
                </a:solidFill>
              </a:rPr>
              <a:t>System</a:t>
            </a:r>
          </a:p>
          <a:p>
            <a:pPr marL="285750" indent="-285750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2400" dirty="0" smtClean="0">
                <a:solidFill>
                  <a:srgbClr val="000000"/>
                </a:solidFill>
              </a:rPr>
              <a:t>Microsoft </a:t>
            </a:r>
            <a:r>
              <a:rPr lang="en-US" sz="2400" dirty="0" err="1" smtClean="0">
                <a:solidFill>
                  <a:srgbClr val="000000"/>
                </a:solidFill>
              </a:rPr>
              <a:t>.Net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framework </a:t>
            </a:r>
            <a:r>
              <a:rPr lang="en-US" sz="2400" dirty="0" smtClean="0">
                <a:solidFill>
                  <a:srgbClr val="000000"/>
                </a:solidFill>
              </a:rPr>
              <a:t>4.5.1</a:t>
            </a:r>
          </a:p>
          <a:p>
            <a:pPr marL="285750" indent="-285750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2400" dirty="0" smtClean="0">
                <a:solidFill>
                  <a:srgbClr val="000000"/>
                </a:solidFill>
              </a:rPr>
              <a:t>IIS feature needs to be installed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Click the Start button , click Control Panel, click Programs, and then click Turn Windows features on or off. ...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In the list of Windows features, select Internet Information Services, and then click </a:t>
            </a:r>
            <a:r>
              <a:rPr lang="en-US" sz="1600" dirty="0" smtClean="0">
                <a:solidFill>
                  <a:srgbClr val="000000"/>
                </a:solidFill>
              </a:rPr>
              <a:t>OK.</a:t>
            </a:r>
          </a:p>
          <a:p>
            <a:pPr marL="285750" lvl="1" indent="-285750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</a:rPr>
              <a:t>SQL Server Express</a:t>
            </a:r>
          </a:p>
          <a:p>
            <a:pPr lvl="1"/>
            <a:endParaRPr lang="en-US" sz="1600" b="1" dirty="0">
              <a:solidFill>
                <a:schemeClr val="tx2"/>
              </a:solidFill>
            </a:endParaRPr>
          </a:p>
          <a:p>
            <a:pPr>
              <a:buSzPct val="110000"/>
              <a:defRPr/>
            </a:pP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59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Deployment Model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990600"/>
            <a:ext cx="822960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Open </a:t>
            </a:r>
            <a:r>
              <a:rPr lang="en-US" sz="2000" dirty="0">
                <a:solidFill>
                  <a:srgbClr val="000000"/>
                </a:solidFill>
              </a:rPr>
              <a:t>IIS( inetmgr.exe) </a:t>
            </a:r>
            <a:endParaRPr lang="en-US" sz="2000" dirty="0" smtClean="0">
              <a:solidFill>
                <a:srgbClr val="0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Create </a:t>
            </a:r>
            <a:r>
              <a:rPr lang="en-US" sz="2000" dirty="0">
                <a:solidFill>
                  <a:srgbClr val="000000"/>
                </a:solidFill>
              </a:rPr>
              <a:t>the new Application by right clicking on Default </a:t>
            </a:r>
            <a:r>
              <a:rPr lang="en-US" sz="2000" dirty="0" err="1" smtClean="0">
                <a:solidFill>
                  <a:srgbClr val="000000"/>
                </a:solidFill>
              </a:rPr>
              <a:t>WebSite</a:t>
            </a:r>
            <a:endParaRPr lang="en-US" sz="2000" dirty="0" smtClean="0">
              <a:solidFill>
                <a:srgbClr val="000000"/>
              </a:solidFill>
            </a:endParaRPr>
          </a:p>
          <a:p>
            <a:endParaRPr lang="en-US" altLang="en-US" sz="2400" dirty="0">
              <a:solidFill>
                <a:schemeClr val="tx2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133600"/>
            <a:ext cx="2338459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609600" y="4572000"/>
            <a:ext cx="7391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Click </a:t>
            </a:r>
            <a:r>
              <a:rPr lang="en-US" dirty="0">
                <a:solidFill>
                  <a:srgbClr val="000000"/>
                </a:solidFill>
              </a:rPr>
              <a:t>on connect as.. Button. Click on Specific user to allow user to have permission to access the application</a:t>
            </a:r>
            <a:r>
              <a:rPr lang="en-US" dirty="0" smtClean="0">
                <a:solidFill>
                  <a:srgbClr val="000000"/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Enter Machine user name and password and click ok</a:t>
            </a:r>
            <a:r>
              <a:rPr lang="en-US" dirty="0" smtClean="0">
                <a:solidFill>
                  <a:srgbClr val="000000"/>
                </a:solidFill>
              </a:rPr>
              <a:t>.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3429000" y="1820884"/>
            <a:ext cx="465918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14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467882" y="1066800"/>
            <a:ext cx="4152900" cy="20478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Deployment Model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868120"/>
            <a:ext cx="84582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endParaRPr lang="en-US" sz="2000" dirty="0">
              <a:solidFill>
                <a:schemeClr val="tx2"/>
              </a:solidFill>
            </a:endParaRPr>
          </a:p>
          <a:p>
            <a:pPr lvl="1">
              <a:defRPr/>
            </a:pPr>
            <a:endParaRPr lang="en-US" sz="2000" b="1" dirty="0" smtClean="0">
              <a:solidFill>
                <a:schemeClr val="tx2"/>
              </a:solidFill>
            </a:endParaRPr>
          </a:p>
          <a:p>
            <a:pPr lvl="1">
              <a:defRPr/>
            </a:pPr>
            <a:endParaRPr lang="en-US" sz="2000" b="1" dirty="0">
              <a:solidFill>
                <a:schemeClr val="tx2"/>
              </a:solidFill>
            </a:endParaRPr>
          </a:p>
          <a:p>
            <a:pPr lvl="1">
              <a:defRPr/>
            </a:pPr>
            <a:endParaRPr lang="en-US" sz="2000" b="1" dirty="0" smtClean="0">
              <a:solidFill>
                <a:schemeClr val="tx2"/>
              </a:solidFill>
            </a:endParaRPr>
          </a:p>
          <a:p>
            <a:pPr lvl="1">
              <a:defRPr/>
            </a:pPr>
            <a:endParaRPr lang="en-US" sz="2000" b="1" dirty="0">
              <a:solidFill>
                <a:schemeClr val="tx2"/>
              </a:solidFill>
            </a:endParaRPr>
          </a:p>
          <a:p>
            <a:pPr lvl="1">
              <a:defRPr/>
            </a:pPr>
            <a:endParaRPr lang="en-US" sz="2000" b="1" dirty="0" smtClean="0">
              <a:solidFill>
                <a:schemeClr val="tx2"/>
              </a:solidFill>
            </a:endParaRPr>
          </a:p>
          <a:p>
            <a:pPr lvl="1">
              <a:defRPr/>
            </a:pPr>
            <a:endParaRPr lang="en-US" sz="2000" b="1" dirty="0">
              <a:solidFill>
                <a:schemeClr val="tx2"/>
              </a:solidFill>
            </a:endParaRPr>
          </a:p>
          <a:p>
            <a:pPr lvl="1">
              <a:defRPr/>
            </a:pPr>
            <a:endParaRPr lang="en-US" sz="2000" b="1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</a:rPr>
              <a:t>Click on Test Settings.</a:t>
            </a:r>
          </a:p>
          <a:p>
            <a:pPr lvl="1">
              <a:defRPr/>
            </a:pPr>
            <a:endParaRPr lang="en-US" altLang="en-US" dirty="0"/>
          </a:p>
        </p:txBody>
      </p:sp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4876800" y="1004843"/>
            <a:ext cx="3171825" cy="235267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5"/>
          <a:stretch>
            <a:fillRect/>
          </a:stretch>
        </p:blipFill>
        <p:spPr>
          <a:xfrm>
            <a:off x="685800" y="3681813"/>
            <a:ext cx="3581400" cy="2642787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6"/>
          <a:stretch>
            <a:fillRect/>
          </a:stretch>
        </p:blipFill>
        <p:spPr>
          <a:xfrm>
            <a:off x="4419600" y="3681813"/>
            <a:ext cx="3943706" cy="264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2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Deployment Model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990600"/>
            <a:ext cx="8229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Now select the profile </a:t>
            </a:r>
            <a:r>
              <a:rPr lang="en-US" sz="2000" dirty="0" err="1">
                <a:solidFill>
                  <a:srgbClr val="000000"/>
                </a:solidFill>
              </a:rPr>
              <a:t>HackathonPMApp</a:t>
            </a:r>
            <a:r>
              <a:rPr lang="en-US" sz="2000" dirty="0">
                <a:solidFill>
                  <a:srgbClr val="000000"/>
                </a:solidFill>
              </a:rPr>
              <a:t> and click on browse</a:t>
            </a:r>
            <a:r>
              <a:rPr lang="en-US" sz="2000" dirty="0">
                <a:solidFill>
                  <a:schemeClr val="tx2"/>
                </a:solidFill>
              </a:rPr>
              <a:t>.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en-US" sz="2400" dirty="0">
              <a:solidFill>
                <a:schemeClr val="tx2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</p:txBody>
      </p:sp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73649"/>
            <a:ext cx="5931535" cy="1419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6742447"/>
              </p:ext>
            </p:extLst>
          </p:nvPr>
        </p:nvGraphicFramePr>
        <p:xfrm>
          <a:off x="914400" y="3505200"/>
          <a:ext cx="5842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Document" showAsIcon="1" r:id="rId4" imgW="584200" imgH="558800" progId="Word.Document.12">
                  <p:embed/>
                </p:oleObj>
              </mc:Choice>
              <mc:Fallback>
                <p:oleObj name="Document" showAsIcon="1" r:id="rId4" imgW="584200" imgH="558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3505200"/>
                        <a:ext cx="584200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752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Enhancements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990600"/>
            <a:ext cx="8229600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The following features have been designed and partly worked upon. This can be easily extended for these functionalities: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Dynamic evaluation criteria for projects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Mailing out the reports</a:t>
            </a:r>
            <a:endParaRPr lang="en-US" sz="2000" dirty="0">
              <a:solidFill>
                <a:srgbClr val="000000"/>
              </a:solidFill>
            </a:endParaRP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en-US" sz="2400" dirty="0">
              <a:solidFill>
                <a:schemeClr val="tx2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1081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2400" y="3657600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762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Git</a:t>
            </a:r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Hub Links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10886" y="990599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	</a:t>
            </a:r>
            <a:r>
              <a:rPr lang="en-US" sz="2000" dirty="0">
                <a:solidFill>
                  <a:srgbClr val="000000"/>
                </a:solidFill>
              </a:rPr>
              <a:t>Code is checked in under </a:t>
            </a:r>
          </a:p>
          <a:p>
            <a:r>
              <a:rPr lang="en-US" sz="2000" dirty="0">
                <a:solidFill>
                  <a:srgbClr val="000000"/>
                </a:solidFill>
              </a:rPr>
              <a:t>	</a:t>
            </a:r>
            <a:r>
              <a:rPr lang="en-US" sz="2000" dirty="0">
                <a:solidFill>
                  <a:srgbClr val="000000"/>
                </a:solidFill>
                <a:hlinkClick r:id="rId2"/>
              </a:rPr>
              <a:t>https://</a:t>
            </a:r>
            <a:r>
              <a:rPr lang="en-US" sz="2000" dirty="0" smtClean="0">
                <a:solidFill>
                  <a:srgbClr val="000000"/>
                </a:solidFill>
                <a:hlinkClick r:id="rId2"/>
              </a:rPr>
              <a:t>github.com/nalininallamalli/NSPACKS_PROJECT_MGMT</a:t>
            </a:r>
            <a:endParaRPr lang="en-US" sz="2000" dirty="0" smtClean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89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6800" y="2438400"/>
            <a:ext cx="708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Andalus" panose="02020603050405020304" pitchFamily="18" charset="-78"/>
                <a:cs typeface="Andalus" panose="02020603050405020304" pitchFamily="18" charset="-78"/>
              </a:rPr>
              <a:t>Screen Shots</a:t>
            </a:r>
          </a:p>
        </p:txBody>
      </p:sp>
    </p:spTree>
    <p:extLst>
      <p:ext uri="{BB962C8B-B14F-4D97-AF65-F5344CB8AC3E}">
        <p14:creationId xmlns:p14="http://schemas.microsoft.com/office/powerpoint/2010/main" val="43058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84969"/>
            <a:ext cx="7391400" cy="408332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Login Page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045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914400"/>
            <a:ext cx="6794622" cy="415766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Login as Admin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7" name="Oval 6"/>
          <p:cNvSpPr/>
          <p:nvPr/>
        </p:nvSpPr>
        <p:spPr>
          <a:xfrm>
            <a:off x="3124200" y="835324"/>
            <a:ext cx="2133600" cy="381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019800" y="886562"/>
            <a:ext cx="914400" cy="335017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61999" y="5272096"/>
            <a:ext cx="7467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Admin has privileges to perform all operations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4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990600"/>
            <a:ext cx="6949158" cy="415766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Login as Non-Admin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5" name="Oval 4"/>
          <p:cNvSpPr/>
          <p:nvPr/>
        </p:nvSpPr>
        <p:spPr>
          <a:xfrm>
            <a:off x="3048000" y="873424"/>
            <a:ext cx="1219200" cy="381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61999" y="5272096"/>
            <a:ext cx="7467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Individual can perform only limited operations (They can only view projects/Add expenses/generate reports/Projects assigned to them)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06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4000" dirty="0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Project Background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990600"/>
            <a:ext cx="8229600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2400" dirty="0" smtClean="0"/>
              <a:t>This web application can be used to manage the projects of an </a:t>
            </a:r>
            <a:r>
              <a:rPr lang="en-US" altLang="en-US" sz="2400" dirty="0"/>
              <a:t>NGO </a:t>
            </a:r>
            <a:r>
              <a:rPr lang="en-US" altLang="en-US" sz="2400" dirty="0" smtClean="0"/>
              <a:t>end-to-end.</a:t>
            </a:r>
            <a:endParaRPr lang="en-US" altLang="en-US" sz="2400" dirty="0"/>
          </a:p>
          <a:p>
            <a:pPr>
              <a:defRPr/>
            </a:pPr>
            <a:endParaRPr lang="en-US" altLang="en-US" sz="2400" dirty="0" smtClean="0"/>
          </a:p>
          <a:p>
            <a:pPr>
              <a:defRPr/>
            </a:pPr>
            <a:r>
              <a:rPr lang="en-US" altLang="en-US" sz="2400" dirty="0" smtClean="0"/>
              <a:t>This application can be used for the following:</a:t>
            </a:r>
            <a:endParaRPr lang="en-US" altLang="en-US" sz="2400" dirty="0"/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/>
              <a:t>Project planning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/>
              <a:t>Project scheduling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/>
              <a:t>Employee Management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/>
              <a:t>Fund Management</a:t>
            </a:r>
            <a:endParaRPr lang="en-US" altLang="en-US" sz="2000" dirty="0"/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/>
              <a:t>Inventory Management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/>
              <a:t>Change Management</a:t>
            </a:r>
            <a:endParaRPr lang="en-US" altLang="en-US" sz="2000" dirty="0"/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/>
              <a:t>Statistical analysis through graphs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0344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21" y="1472052"/>
            <a:ext cx="6949158" cy="508114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User Creation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301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47800"/>
            <a:ext cx="7391400" cy="415766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Display Funds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7417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reateNewFu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47800"/>
            <a:ext cx="7391400" cy="415766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Create Fund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750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47800"/>
            <a:ext cx="7391399" cy="415766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Display Projects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791200" y="2514600"/>
            <a:ext cx="762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49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47800"/>
            <a:ext cx="7391399" cy="415766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Create Project - 1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5" name="Oval 4"/>
          <p:cNvSpPr/>
          <p:nvPr/>
        </p:nvSpPr>
        <p:spPr>
          <a:xfrm>
            <a:off x="3276600" y="3810000"/>
            <a:ext cx="381000" cy="2286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73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47800"/>
            <a:ext cx="7391399" cy="41576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Create Project - 2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5" name="Oval 4"/>
          <p:cNvSpPr/>
          <p:nvPr/>
        </p:nvSpPr>
        <p:spPr>
          <a:xfrm>
            <a:off x="3200400" y="3429000"/>
            <a:ext cx="457200" cy="2286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38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47800"/>
            <a:ext cx="7391399" cy="41576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Create Project - 3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5" name="Oval 4"/>
          <p:cNvSpPr/>
          <p:nvPr/>
        </p:nvSpPr>
        <p:spPr>
          <a:xfrm>
            <a:off x="3276600" y="2743200"/>
            <a:ext cx="381000" cy="1905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4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42975"/>
            <a:ext cx="8077201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Create Sub-Project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03681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9926"/>
            <a:ext cx="7391400" cy="399340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Create Sub-Project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5" name="Oval 4"/>
          <p:cNvSpPr/>
          <p:nvPr/>
        </p:nvSpPr>
        <p:spPr>
          <a:xfrm>
            <a:off x="2590800" y="3810000"/>
            <a:ext cx="1143000" cy="381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33800" y="3806058"/>
            <a:ext cx="3200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0000"/>
                </a:solidFill>
              </a:rPr>
              <a:t>Allocate part of the fund from parent project.</a:t>
            </a:r>
            <a:endParaRPr 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9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47800"/>
            <a:ext cx="8610600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Add Project Expenses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81877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4000" dirty="0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Technologies Used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990600"/>
            <a:ext cx="822960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/>
              <a:t>Web </a:t>
            </a:r>
            <a:r>
              <a:rPr lang="en-US" altLang="en-US" sz="2400" dirty="0"/>
              <a:t>Development </a:t>
            </a:r>
            <a:r>
              <a:rPr lang="en-US" altLang="en-US" sz="2400" dirty="0" smtClean="0"/>
              <a:t>Framework : </a:t>
            </a:r>
            <a:r>
              <a:rPr lang="en-US" altLang="en-US" sz="2400" dirty="0" err="1" smtClean="0"/>
              <a:t>ASP.Net</a:t>
            </a:r>
            <a:r>
              <a:rPr lang="en-US" altLang="en-US" sz="2400" dirty="0" smtClean="0"/>
              <a:t> MVC 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/>
              <a:t>Backend : Microsoft SQL Server – </a:t>
            </a:r>
            <a:r>
              <a:rPr lang="en-US" altLang="en-US" sz="2400" dirty="0" err="1" smtClean="0"/>
              <a:t>LocalDB</a:t>
            </a:r>
            <a:endParaRPr lang="en-US" altLang="en-US" sz="2400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en-US" sz="2400" dirty="0"/>
              <a:t>Frontend : HTML5, </a:t>
            </a:r>
            <a:r>
              <a:rPr lang="en-US" altLang="en-US" sz="2400" dirty="0" err="1" smtClean="0"/>
              <a:t>Javascripts</a:t>
            </a:r>
            <a:r>
              <a:rPr lang="en-US" altLang="en-US" sz="2400" dirty="0"/>
              <a:t>, </a:t>
            </a:r>
            <a:r>
              <a:rPr lang="en-US" altLang="en-US" sz="2400" dirty="0" smtClean="0"/>
              <a:t>JQuery, Bootstrap CSS</a:t>
            </a:r>
            <a:endParaRPr lang="en-US" altLang="en-US" sz="2400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en-US" sz="2400" dirty="0"/>
              <a:t>Why this </a:t>
            </a:r>
            <a:r>
              <a:rPr lang="en-US" altLang="en-US" sz="2400" dirty="0" smtClean="0"/>
              <a:t>framework :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Faster development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Most </a:t>
            </a:r>
            <a:r>
              <a:rPr lang="en-US" sz="2000" dirty="0">
                <a:solidFill>
                  <a:srgbClr val="000000"/>
                </a:solidFill>
              </a:rPr>
              <a:t>common design </a:t>
            </a:r>
            <a:r>
              <a:rPr lang="en-US" sz="2000" dirty="0" smtClean="0">
                <a:solidFill>
                  <a:srgbClr val="000000"/>
                </a:solidFill>
              </a:rPr>
              <a:t>pattern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Tightly-coupled </a:t>
            </a:r>
            <a:r>
              <a:rPr lang="en-US" sz="2000" dirty="0">
                <a:solidFill>
                  <a:srgbClr val="000000"/>
                </a:solidFill>
              </a:rPr>
              <a:t>&amp; event </a:t>
            </a:r>
            <a:r>
              <a:rPr lang="en-US" sz="2000" dirty="0" smtClean="0">
                <a:solidFill>
                  <a:srgbClr val="000000"/>
                </a:solidFill>
              </a:rPr>
              <a:t>driven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Components/controls </a:t>
            </a:r>
            <a:r>
              <a:rPr lang="en-US" sz="2000" dirty="0">
                <a:solidFill>
                  <a:srgbClr val="000000"/>
                </a:solidFill>
              </a:rPr>
              <a:t>on a design </a:t>
            </a:r>
            <a:r>
              <a:rPr lang="en-US" sz="2000" dirty="0" smtClean="0">
                <a:solidFill>
                  <a:srgbClr val="000000"/>
                </a:solidFill>
              </a:rPr>
              <a:t>surface/canvas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UI </a:t>
            </a:r>
            <a:r>
              <a:rPr lang="en-US" sz="2000" dirty="0">
                <a:solidFill>
                  <a:srgbClr val="000000"/>
                </a:solidFill>
              </a:rPr>
              <a:t>&amp; business logic is mixed </a:t>
            </a:r>
            <a:r>
              <a:rPr lang="en-US" sz="2000" dirty="0" smtClean="0">
                <a:solidFill>
                  <a:srgbClr val="000000"/>
                </a:solidFill>
              </a:rPr>
              <a:t>together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Inline </a:t>
            </a:r>
            <a:r>
              <a:rPr lang="en-US" sz="2000" dirty="0">
                <a:solidFill>
                  <a:srgbClr val="000000"/>
                </a:solidFill>
              </a:rPr>
              <a:t>scripting </a:t>
            </a:r>
            <a:r>
              <a:rPr lang="en-US" sz="2000" dirty="0" smtClean="0">
                <a:solidFill>
                  <a:srgbClr val="000000"/>
                </a:solidFill>
              </a:rPr>
              <a:t>model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Simplified </a:t>
            </a:r>
            <a:r>
              <a:rPr lang="en-US" sz="2000" dirty="0">
                <a:solidFill>
                  <a:srgbClr val="000000"/>
                </a:solidFill>
              </a:rPr>
              <a:t>top-to-bottom </a:t>
            </a:r>
            <a:r>
              <a:rPr lang="en-US" sz="2000" dirty="0" smtClean="0">
                <a:solidFill>
                  <a:srgbClr val="000000"/>
                </a:solidFill>
              </a:rPr>
              <a:t>execution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Extremely flexible and extensive</a:t>
            </a:r>
            <a:endParaRPr lang="en-US" sz="2000" dirty="0">
              <a:solidFill>
                <a:srgbClr val="0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4177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176338"/>
            <a:ext cx="8648700" cy="450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Add Project Expenses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093586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47800"/>
            <a:ext cx="7391399" cy="415766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Display Roles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824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40193"/>
            <a:ext cx="7391399" cy="397287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Display Stakeholders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5855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40193"/>
            <a:ext cx="7391399" cy="397287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Display Inventory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0061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47800"/>
            <a:ext cx="7391399" cy="41576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Edit Inventory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3526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47800"/>
            <a:ext cx="7391399" cy="415366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Analytics - View By Fund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" name="Oval 2"/>
          <p:cNvSpPr/>
          <p:nvPr/>
        </p:nvSpPr>
        <p:spPr>
          <a:xfrm>
            <a:off x="4648200" y="1447800"/>
            <a:ext cx="533400" cy="228600"/>
          </a:xfrm>
          <a:prstGeom prst="ellipse">
            <a:avLst/>
          </a:prstGeom>
          <a:noFill/>
          <a:ln w="38100" cmpd="sng">
            <a:solidFill>
              <a:schemeClr val="accent2">
                <a:alpha val="65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68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011" y="1449796"/>
            <a:ext cx="6143777" cy="415366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Analytics - View By Project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513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87" y="1449796"/>
            <a:ext cx="7097424" cy="415366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Overall - Statistics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5" name="Oval 4"/>
          <p:cNvSpPr/>
          <p:nvPr/>
        </p:nvSpPr>
        <p:spPr>
          <a:xfrm>
            <a:off x="4648200" y="1447800"/>
            <a:ext cx="533400" cy="228600"/>
          </a:xfrm>
          <a:prstGeom prst="ellipse">
            <a:avLst/>
          </a:prstGeom>
          <a:noFill/>
          <a:ln w="38100" cmpd="sng">
            <a:solidFill>
              <a:schemeClr val="accent2">
                <a:alpha val="65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36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6800" y="2438400"/>
            <a:ext cx="7086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Mobile Support - Screen </a:t>
            </a:r>
            <a:r>
              <a:rPr lang="en-US" sz="4000" dirty="0">
                <a:latin typeface="Andalus" panose="02020603050405020304" pitchFamily="18" charset="-78"/>
                <a:cs typeface="Andalus" panose="02020603050405020304" pitchFamily="18" charset="-78"/>
              </a:rPr>
              <a:t>Shots</a:t>
            </a:r>
          </a:p>
        </p:txBody>
      </p:sp>
    </p:spTree>
    <p:extLst>
      <p:ext uri="{BB962C8B-B14F-4D97-AF65-F5344CB8AC3E}">
        <p14:creationId xmlns:p14="http://schemas.microsoft.com/office/powerpoint/2010/main" val="117742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Mobile screens -1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3" name="Picture 2" descr="mobile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14401"/>
            <a:ext cx="2895600" cy="4876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Picture 4" descr="mobile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914400"/>
            <a:ext cx="2852651" cy="48768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 descr="mobile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914401"/>
            <a:ext cx="2819400" cy="4876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26514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4000" dirty="0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Functionality Implemented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838200"/>
            <a:ext cx="822960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>
                <a:solidFill>
                  <a:srgbClr val="000000"/>
                </a:solidFill>
              </a:rPr>
              <a:t>CRUD operations for Projects</a:t>
            </a:r>
            <a:endParaRPr lang="en-US" altLang="en-US" sz="2400" dirty="0">
              <a:solidFill>
                <a:srgbClr val="00000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solidFill>
                  <a:srgbClr val="000000"/>
                </a:solidFill>
              </a:rPr>
              <a:t>Parent/Child project </a:t>
            </a:r>
            <a:r>
              <a:rPr lang="en-US" altLang="en-US" sz="2000" dirty="0" smtClean="0">
                <a:solidFill>
                  <a:srgbClr val="000000"/>
                </a:solidFill>
              </a:rPr>
              <a:t>association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>
                <a:solidFill>
                  <a:srgbClr val="000000"/>
                </a:solidFill>
              </a:rPr>
              <a:t>Assigning funds </a:t>
            </a:r>
            <a:r>
              <a:rPr lang="en-US" altLang="en-US" sz="2000" dirty="0">
                <a:solidFill>
                  <a:srgbClr val="000000"/>
                </a:solidFill>
              </a:rPr>
              <a:t>to </a:t>
            </a:r>
            <a:r>
              <a:rPr lang="en-US" altLang="en-US" sz="2000" dirty="0" smtClean="0">
                <a:solidFill>
                  <a:srgbClr val="000000"/>
                </a:solidFill>
              </a:rPr>
              <a:t>Projects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>
                <a:solidFill>
                  <a:srgbClr val="000000"/>
                </a:solidFill>
              </a:rPr>
              <a:t>Assigning stakeholders to </a:t>
            </a:r>
            <a:r>
              <a:rPr lang="en-US" altLang="en-US" sz="2000" dirty="0">
                <a:solidFill>
                  <a:srgbClr val="000000"/>
                </a:solidFill>
              </a:rPr>
              <a:t>Projects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>
                <a:solidFill>
                  <a:srgbClr val="000000"/>
                </a:solidFill>
              </a:rPr>
              <a:t>Export report in </a:t>
            </a:r>
            <a:r>
              <a:rPr lang="en-US" altLang="en-US" sz="2000" dirty="0">
                <a:solidFill>
                  <a:srgbClr val="000000"/>
                </a:solidFill>
              </a:rPr>
              <a:t>form of </a:t>
            </a:r>
            <a:r>
              <a:rPr lang="en-US" altLang="en-US" sz="2000" dirty="0" smtClean="0">
                <a:solidFill>
                  <a:srgbClr val="000000"/>
                </a:solidFill>
              </a:rPr>
              <a:t>Pdf/Excel/Doc/Image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CRUD operations for </a:t>
            </a:r>
            <a:r>
              <a:rPr lang="en-US" altLang="en-US" sz="2400" dirty="0" smtClean="0">
                <a:solidFill>
                  <a:srgbClr val="000000"/>
                </a:solidFill>
              </a:rPr>
              <a:t>Funds</a:t>
            </a:r>
          </a:p>
          <a:p>
            <a:pPr marL="742950" lvl="2" indent="-285750"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solidFill>
                  <a:srgbClr val="000000"/>
                </a:solidFill>
              </a:rPr>
              <a:t>Managing funds between parent and child </a:t>
            </a:r>
            <a:r>
              <a:rPr lang="en-US" altLang="en-US" sz="2000" dirty="0" smtClean="0">
                <a:solidFill>
                  <a:srgbClr val="000000"/>
                </a:solidFill>
              </a:rPr>
              <a:t>projects</a:t>
            </a:r>
            <a:endParaRPr lang="en-US" altLang="en-US" sz="24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CRUD operations for </a:t>
            </a:r>
            <a:r>
              <a:rPr lang="en-US" altLang="en-US" sz="2400" dirty="0" smtClean="0">
                <a:solidFill>
                  <a:srgbClr val="000000"/>
                </a:solidFill>
              </a:rPr>
              <a:t>Stakeholders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solidFill>
                  <a:srgbClr val="000000"/>
                </a:solidFill>
              </a:rPr>
              <a:t>Updating roles of the </a:t>
            </a:r>
            <a:r>
              <a:rPr lang="en-US" altLang="en-US" sz="2000" dirty="0" smtClean="0">
                <a:solidFill>
                  <a:srgbClr val="000000"/>
                </a:solidFill>
              </a:rPr>
              <a:t>stakeholders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solidFill>
                  <a:srgbClr val="000000"/>
                </a:solidFill>
              </a:rPr>
              <a:t>The default Admin User – </a:t>
            </a:r>
            <a:r>
              <a:rPr lang="en-US" altLang="en-US" sz="2000" dirty="0">
                <a:solidFill>
                  <a:srgbClr val="000000"/>
                </a:solidFill>
                <a:hlinkClick r:id="rId2"/>
              </a:rPr>
              <a:t>admin@pma.com</a:t>
            </a:r>
            <a:r>
              <a:rPr lang="en-US" altLang="en-US" sz="2000" dirty="0">
                <a:solidFill>
                  <a:srgbClr val="000000"/>
                </a:solidFill>
              </a:rPr>
              <a:t>, will be present from start and cannot be </a:t>
            </a:r>
            <a:r>
              <a:rPr lang="en-US" altLang="en-US" sz="2000" dirty="0" err="1">
                <a:solidFill>
                  <a:srgbClr val="000000"/>
                </a:solidFill>
              </a:rPr>
              <a:t>deteled</a:t>
            </a:r>
            <a:r>
              <a:rPr lang="en-US" altLang="en-US" sz="2000" dirty="0">
                <a:solidFill>
                  <a:srgbClr val="0000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CRUD operations for </a:t>
            </a:r>
            <a:r>
              <a:rPr lang="en-US" altLang="en-US" sz="2400" dirty="0" smtClean="0">
                <a:solidFill>
                  <a:srgbClr val="000000"/>
                </a:solidFill>
              </a:rPr>
              <a:t>Roles</a:t>
            </a:r>
            <a:endParaRPr lang="en-US" altLang="en-US" sz="2400" dirty="0">
              <a:solidFill>
                <a:srgbClr val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solidFill>
                  <a:srgbClr val="000000"/>
                </a:solidFill>
              </a:rPr>
              <a:t>New </a:t>
            </a:r>
            <a:r>
              <a:rPr lang="en-US" altLang="en-US" sz="2000" dirty="0" smtClean="0">
                <a:solidFill>
                  <a:srgbClr val="000000"/>
                </a:solidFill>
              </a:rPr>
              <a:t>roles can be managed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>
                <a:solidFill>
                  <a:srgbClr val="000000"/>
                </a:solidFill>
              </a:rPr>
              <a:t>Default </a:t>
            </a:r>
            <a:r>
              <a:rPr lang="en-US" altLang="en-US" sz="2000" dirty="0">
                <a:solidFill>
                  <a:srgbClr val="000000"/>
                </a:solidFill>
              </a:rPr>
              <a:t>Roles present are : </a:t>
            </a:r>
            <a:r>
              <a:rPr lang="en-US" altLang="en-US" sz="2000" dirty="0" smtClean="0">
                <a:solidFill>
                  <a:srgbClr val="000000"/>
                </a:solidFill>
              </a:rPr>
              <a:t>Admin, </a:t>
            </a:r>
            <a:r>
              <a:rPr lang="en-US" altLang="en-US" sz="2000" dirty="0">
                <a:solidFill>
                  <a:srgbClr val="000000"/>
                </a:solidFill>
              </a:rPr>
              <a:t>Manager, </a:t>
            </a:r>
            <a:r>
              <a:rPr lang="en-US" altLang="en-US" sz="2000" dirty="0" smtClean="0">
                <a:solidFill>
                  <a:srgbClr val="000000"/>
                </a:solidFill>
              </a:rPr>
              <a:t>Individual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>
                <a:solidFill>
                  <a:srgbClr val="000000"/>
                </a:solidFill>
              </a:rPr>
              <a:t>Default Roles cannot be edited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>
                <a:solidFill>
                  <a:srgbClr val="000000"/>
                </a:solidFill>
              </a:rPr>
              <a:t>Viewing </a:t>
            </a:r>
            <a:r>
              <a:rPr lang="en-US" altLang="en-US" sz="2400" dirty="0">
                <a:solidFill>
                  <a:srgbClr val="000000"/>
                </a:solidFill>
              </a:rPr>
              <a:t>graphs for statistical </a:t>
            </a:r>
            <a:r>
              <a:rPr lang="en-US" altLang="en-US" sz="2400" dirty="0" smtClean="0">
                <a:solidFill>
                  <a:srgbClr val="000000"/>
                </a:solidFill>
              </a:rPr>
              <a:t>analysis</a:t>
            </a:r>
            <a:endParaRPr lang="en-US" altLang="en-US" sz="2400" dirty="0">
              <a:solidFill>
                <a:srgbClr val="000000"/>
              </a:solidFill>
            </a:endParaRPr>
          </a:p>
          <a:p>
            <a:pPr lvl="8">
              <a:defRPr/>
            </a:pPr>
            <a:r>
              <a:rPr lang="en-US" altLang="en-US" sz="2400" dirty="0" smtClean="0">
                <a:solidFill>
                  <a:schemeClr val="tx2"/>
                </a:solidFill>
              </a:rPr>
              <a:t>                               (cont.)</a:t>
            </a:r>
            <a:endParaRPr lang="en-US" alt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3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Mobile screens -1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74" y="914401"/>
            <a:ext cx="2853051" cy="4724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196" y="914400"/>
            <a:ext cx="2769059" cy="47244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945" y="914402"/>
            <a:ext cx="2750310" cy="4724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8571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6800" y="2438400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Error Handling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0723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53" y="1449796"/>
            <a:ext cx="7006692" cy="415366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User </a:t>
            </a:r>
            <a:r>
              <a:rPr lang="en-US" sz="4000" dirty="0">
                <a:latin typeface="Andalus" panose="02020603050405020304" pitchFamily="18" charset="-78"/>
                <a:cs typeface="Andalus" panose="02020603050405020304" pitchFamily="18" charset="-78"/>
              </a:rPr>
              <a:t>C</a:t>
            </a:r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reate Validations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0920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19" y="1449796"/>
            <a:ext cx="6637359" cy="415366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Password Validations - 1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5418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19" y="1506676"/>
            <a:ext cx="6637359" cy="403990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Password Validations - 2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6740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4000" dirty="0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Thank You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685800"/>
            <a:ext cx="82296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2400" dirty="0"/>
              <a:t>Please free to contact the team </a:t>
            </a:r>
            <a:r>
              <a:rPr lang="en-US" altLang="en-US" sz="2400" b="1" dirty="0"/>
              <a:t>N-SPARKS </a:t>
            </a:r>
            <a:r>
              <a:rPr lang="en-US" altLang="en-US" sz="2400" dirty="0"/>
              <a:t>on the below contact information :</a:t>
            </a:r>
          </a:p>
          <a:p>
            <a:pPr algn="ctr">
              <a:defRPr/>
            </a:pPr>
            <a:endParaRPr lang="en-US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66800" y="1447800"/>
            <a:ext cx="7239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en-US" sz="3000" b="1" dirty="0" err="1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N</a:t>
            </a:r>
            <a:r>
              <a:rPr lang="en-US" altLang="en-US" sz="2000" b="1" dirty="0" err="1"/>
              <a:t>alini</a:t>
            </a:r>
            <a:r>
              <a:rPr lang="en-US" altLang="en-US" sz="2000" b="1" dirty="0"/>
              <a:t> </a:t>
            </a:r>
            <a:r>
              <a:rPr lang="en-US" altLang="en-US" sz="2000" b="1" dirty="0" err="1"/>
              <a:t>Kumari</a:t>
            </a:r>
            <a:r>
              <a:rPr lang="en-US" altLang="en-US" sz="2000" b="1" dirty="0"/>
              <a:t> </a:t>
            </a:r>
            <a:r>
              <a:rPr lang="en-US" altLang="en-US" sz="2000" b="1" dirty="0" err="1" smtClean="0"/>
              <a:t>Nallamalli</a:t>
            </a:r>
            <a:r>
              <a:rPr lang="en-US" altLang="en-US" sz="2000" b="1" dirty="0" smtClean="0"/>
              <a:t>	</a:t>
            </a:r>
            <a:r>
              <a:rPr lang="en-US" altLang="en-US" sz="1200" dirty="0" smtClean="0"/>
              <a:t>Email </a:t>
            </a:r>
            <a:r>
              <a:rPr lang="en-US" altLang="en-US" sz="1200" dirty="0"/>
              <a:t>: </a:t>
            </a:r>
            <a:r>
              <a:rPr lang="en-US" altLang="en-US" sz="1200" dirty="0" err="1"/>
              <a:t>Nalini.Nallamali@veritas.com</a:t>
            </a:r>
            <a:endParaRPr lang="en-US" altLang="en-US" sz="1200" dirty="0"/>
          </a:p>
          <a:p>
            <a:pPr lvl="1">
              <a:defRPr/>
            </a:pPr>
            <a:r>
              <a:rPr lang="en-US" altLang="en-US" sz="1200" dirty="0" smtClean="0"/>
              <a:t>				Contact </a:t>
            </a:r>
            <a:r>
              <a:rPr lang="en-US" altLang="en-US" sz="1200" dirty="0"/>
              <a:t>: +91-</a:t>
            </a:r>
            <a:r>
              <a:rPr lang="en-US" altLang="en-US" sz="1200" dirty="0" smtClean="0"/>
              <a:t>986027440</a:t>
            </a:r>
            <a:endParaRPr lang="en-US" altLang="en-US" sz="1200" dirty="0"/>
          </a:p>
          <a:p>
            <a:pPr>
              <a:defRPr/>
            </a:pPr>
            <a:r>
              <a:rPr lang="en-US" altLang="en-US" sz="3000" b="1" dirty="0" err="1" smtClean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S</a:t>
            </a:r>
            <a:r>
              <a:rPr lang="en-US" altLang="en-US" sz="2000" b="1" dirty="0" err="1" smtClean="0"/>
              <a:t>eema</a:t>
            </a:r>
            <a:r>
              <a:rPr lang="en-US" altLang="en-US" sz="2000" b="1" dirty="0" smtClean="0"/>
              <a:t> Shah			</a:t>
            </a:r>
            <a:r>
              <a:rPr lang="en-US" altLang="en-US" sz="1200" dirty="0" smtClean="0"/>
              <a:t>Email </a:t>
            </a:r>
            <a:r>
              <a:rPr lang="en-US" altLang="en-US" sz="1200" dirty="0"/>
              <a:t>: </a:t>
            </a:r>
            <a:r>
              <a:rPr lang="en-US" altLang="en-US" sz="1200" dirty="0" err="1"/>
              <a:t>Seema.Shah@allscripts.com</a:t>
            </a:r>
            <a:endParaRPr lang="en-US" altLang="en-US" sz="1200" dirty="0"/>
          </a:p>
          <a:p>
            <a:pPr lvl="1">
              <a:defRPr/>
            </a:pPr>
            <a:r>
              <a:rPr lang="en-US" altLang="en-US" sz="1200" dirty="0" smtClean="0"/>
              <a:t>				Contact </a:t>
            </a:r>
            <a:r>
              <a:rPr lang="en-US" altLang="en-US" sz="1200" dirty="0"/>
              <a:t>: +91-9974031101</a:t>
            </a:r>
          </a:p>
          <a:p>
            <a:pPr>
              <a:defRPr/>
            </a:pPr>
            <a:r>
              <a:rPr lang="en-US" altLang="en-US" sz="3000" b="1" dirty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P</a:t>
            </a:r>
            <a:r>
              <a:rPr lang="en-US" altLang="en-US" sz="2000" b="1" dirty="0"/>
              <a:t>ooja </a:t>
            </a:r>
            <a:r>
              <a:rPr lang="en-US" altLang="en-US" sz="2000" b="1" dirty="0" smtClean="0"/>
              <a:t>Desai			</a:t>
            </a:r>
            <a:r>
              <a:rPr lang="en-US" altLang="en-US" sz="1200" dirty="0" smtClean="0"/>
              <a:t>Email </a:t>
            </a:r>
            <a:r>
              <a:rPr lang="en-US" altLang="en-US" sz="1200" dirty="0"/>
              <a:t>: </a:t>
            </a:r>
            <a:r>
              <a:rPr lang="en-US" altLang="en-US" sz="1200" dirty="0" err="1"/>
              <a:t>Pooja.Desai@veritas.com</a:t>
            </a:r>
            <a:endParaRPr lang="en-US" altLang="en-US" sz="1200" dirty="0"/>
          </a:p>
          <a:p>
            <a:pPr lvl="1">
              <a:defRPr/>
            </a:pPr>
            <a:r>
              <a:rPr lang="en-US" altLang="en-US" sz="1200" dirty="0" smtClean="0"/>
              <a:t>				Contact </a:t>
            </a:r>
            <a:r>
              <a:rPr lang="en-US" altLang="en-US" sz="1200" dirty="0"/>
              <a:t>: +91-9423206150</a:t>
            </a:r>
          </a:p>
          <a:p>
            <a:pPr>
              <a:defRPr/>
            </a:pPr>
            <a:r>
              <a:rPr lang="en-US" altLang="en-US" sz="3000" b="1" dirty="0" err="1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A</a:t>
            </a:r>
            <a:r>
              <a:rPr lang="en-US" altLang="en-US" sz="2000" b="1" dirty="0" err="1"/>
              <a:t>mruta</a:t>
            </a:r>
            <a:r>
              <a:rPr lang="en-US" altLang="en-US" sz="2000" b="1" dirty="0"/>
              <a:t> </a:t>
            </a:r>
            <a:r>
              <a:rPr lang="en-US" altLang="en-US" sz="2000" b="1" dirty="0" err="1" smtClean="0"/>
              <a:t>Kulkarni</a:t>
            </a:r>
            <a:r>
              <a:rPr lang="en-US" altLang="en-US" sz="2000" b="1" dirty="0" smtClean="0"/>
              <a:t>		</a:t>
            </a:r>
            <a:r>
              <a:rPr lang="en-US" altLang="en-US" sz="1200" dirty="0" smtClean="0"/>
              <a:t>Email </a:t>
            </a:r>
            <a:r>
              <a:rPr lang="en-US" altLang="en-US" sz="1200" dirty="0"/>
              <a:t>: Amruta.Kulkarni1@veritas.com</a:t>
            </a:r>
          </a:p>
          <a:p>
            <a:pPr lvl="1">
              <a:defRPr/>
            </a:pPr>
            <a:r>
              <a:rPr lang="en-US" altLang="en-US" sz="1200" dirty="0" smtClean="0"/>
              <a:t>				Contact </a:t>
            </a:r>
            <a:r>
              <a:rPr lang="en-US" altLang="en-US" sz="1200" dirty="0"/>
              <a:t>: +91-9730644411</a:t>
            </a:r>
          </a:p>
          <a:p>
            <a:pPr>
              <a:defRPr/>
            </a:pPr>
            <a:r>
              <a:rPr lang="en-US" altLang="en-US" sz="3000" b="1" dirty="0" err="1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R</a:t>
            </a:r>
            <a:r>
              <a:rPr lang="en-US" altLang="en-US" sz="2000" b="1" dirty="0" err="1"/>
              <a:t>eshma</a:t>
            </a:r>
            <a:r>
              <a:rPr lang="en-US" altLang="en-US" sz="2000" b="1" dirty="0"/>
              <a:t> </a:t>
            </a:r>
            <a:r>
              <a:rPr lang="en-US" altLang="en-US" sz="2000" b="1" dirty="0" err="1" smtClean="0"/>
              <a:t>Ladi</a:t>
            </a:r>
            <a:r>
              <a:rPr lang="en-US" altLang="en-US" sz="2000" b="1" dirty="0" smtClean="0"/>
              <a:t>			</a:t>
            </a:r>
            <a:r>
              <a:rPr lang="en-US" altLang="en-US" sz="1200" dirty="0" smtClean="0"/>
              <a:t>Email </a:t>
            </a:r>
            <a:r>
              <a:rPr lang="en-US" altLang="en-US" sz="1200" dirty="0"/>
              <a:t>: </a:t>
            </a:r>
            <a:r>
              <a:rPr lang="en-US" altLang="en-US" sz="1200" dirty="0" err="1"/>
              <a:t>Reshma.Ladi@veritas.com</a:t>
            </a:r>
            <a:endParaRPr lang="en-US" altLang="en-US" sz="1200" dirty="0"/>
          </a:p>
          <a:p>
            <a:pPr lvl="1">
              <a:defRPr/>
            </a:pPr>
            <a:r>
              <a:rPr lang="en-US" altLang="en-US" sz="1200" dirty="0" smtClean="0"/>
              <a:t>				Contact </a:t>
            </a:r>
            <a:r>
              <a:rPr lang="en-US" altLang="en-US" sz="1200" dirty="0"/>
              <a:t>: +91-9766624158</a:t>
            </a:r>
          </a:p>
          <a:p>
            <a:pPr>
              <a:defRPr/>
            </a:pPr>
            <a:r>
              <a:rPr lang="en-US" altLang="en-US" sz="3000" b="1" dirty="0" err="1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K</a:t>
            </a:r>
            <a:r>
              <a:rPr lang="en-US" altLang="en-US" sz="2000" b="1" dirty="0" err="1"/>
              <a:t>anchan</a:t>
            </a:r>
            <a:r>
              <a:rPr lang="en-US" altLang="en-US" sz="2000" b="1" dirty="0"/>
              <a:t> </a:t>
            </a:r>
            <a:r>
              <a:rPr lang="en-US" altLang="en-US" sz="2000" b="1" dirty="0" err="1" smtClean="0"/>
              <a:t>Karve</a:t>
            </a:r>
            <a:r>
              <a:rPr lang="en-US" altLang="en-US" sz="2000" b="1" dirty="0" smtClean="0"/>
              <a:t>		</a:t>
            </a:r>
            <a:r>
              <a:rPr lang="en-US" altLang="en-US" sz="1200" dirty="0" smtClean="0"/>
              <a:t>Email </a:t>
            </a:r>
            <a:r>
              <a:rPr lang="en-US" altLang="en-US" sz="1200" dirty="0"/>
              <a:t>: </a:t>
            </a:r>
            <a:r>
              <a:rPr lang="en-US" altLang="en-US" sz="1200" dirty="0" err="1"/>
              <a:t>Kanchan.Karve@veritas.com</a:t>
            </a:r>
            <a:endParaRPr lang="en-US" altLang="en-US" sz="1200" dirty="0"/>
          </a:p>
          <a:p>
            <a:pPr lvl="1">
              <a:defRPr/>
            </a:pPr>
            <a:r>
              <a:rPr lang="en-US" altLang="en-US" sz="1200" dirty="0" smtClean="0"/>
              <a:t>				Contact </a:t>
            </a:r>
            <a:r>
              <a:rPr lang="en-US" altLang="en-US" sz="1200" dirty="0"/>
              <a:t>: +91-9923403347</a:t>
            </a:r>
          </a:p>
          <a:p>
            <a:pPr>
              <a:defRPr/>
            </a:pPr>
            <a:r>
              <a:rPr lang="en-US" altLang="en-US" sz="3000" b="1" dirty="0" err="1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S</a:t>
            </a:r>
            <a:r>
              <a:rPr lang="en-US" altLang="en-US" sz="2000" b="1" dirty="0" err="1"/>
              <a:t>hivani</a:t>
            </a:r>
            <a:r>
              <a:rPr lang="en-US" altLang="en-US" sz="2000" b="1" dirty="0"/>
              <a:t> </a:t>
            </a:r>
            <a:r>
              <a:rPr lang="en-US" altLang="en-US" sz="2000" b="1" dirty="0" smtClean="0"/>
              <a:t>Sharma		</a:t>
            </a:r>
            <a:r>
              <a:rPr lang="en-US" altLang="en-US" sz="1200" dirty="0" smtClean="0"/>
              <a:t>Email </a:t>
            </a:r>
            <a:r>
              <a:rPr lang="en-US" altLang="en-US" sz="1200" dirty="0"/>
              <a:t>: </a:t>
            </a:r>
            <a:r>
              <a:rPr lang="en-US" altLang="en-US" sz="1200" dirty="0" err="1"/>
              <a:t>Shivani.Sharma@allscripts.com</a:t>
            </a:r>
            <a:endParaRPr lang="en-US" altLang="en-US" sz="1200" dirty="0"/>
          </a:p>
          <a:p>
            <a:pPr lvl="1">
              <a:defRPr/>
            </a:pPr>
            <a:r>
              <a:rPr lang="en-US" altLang="en-US" sz="1200" dirty="0" smtClean="0"/>
              <a:t>				Contact </a:t>
            </a:r>
            <a:r>
              <a:rPr lang="en-US" altLang="en-US" sz="1200" dirty="0"/>
              <a:t>: +91-8866170248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57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4000" dirty="0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Functionality Implemented (Cont.)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990600"/>
            <a:ext cx="8229600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>
                <a:solidFill>
                  <a:srgbClr val="000000"/>
                </a:solidFill>
              </a:rPr>
              <a:t>Role </a:t>
            </a:r>
            <a:r>
              <a:rPr lang="en-US" altLang="en-US" sz="2400" dirty="0">
                <a:solidFill>
                  <a:srgbClr val="000000"/>
                </a:solidFill>
              </a:rPr>
              <a:t>based access control 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altLang="en-US" sz="2000" b="1" dirty="0" smtClean="0">
                <a:solidFill>
                  <a:srgbClr val="000000"/>
                </a:solidFill>
              </a:rPr>
              <a:t>Admin</a:t>
            </a:r>
            <a:r>
              <a:rPr lang="en-US" altLang="en-US" sz="2000" dirty="0" smtClean="0">
                <a:solidFill>
                  <a:srgbClr val="000000"/>
                </a:solidFill>
              </a:rPr>
              <a:t> </a:t>
            </a:r>
            <a:r>
              <a:rPr lang="en-US" altLang="en-US" sz="2000" dirty="0">
                <a:solidFill>
                  <a:srgbClr val="000000"/>
                </a:solidFill>
              </a:rPr>
              <a:t>has </a:t>
            </a:r>
            <a:r>
              <a:rPr lang="en-US" altLang="en-US" sz="2000" dirty="0" smtClean="0">
                <a:solidFill>
                  <a:srgbClr val="000000"/>
                </a:solidFill>
              </a:rPr>
              <a:t>all the privileges: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altLang="en-US" sz="1600" dirty="0" smtClean="0">
                <a:solidFill>
                  <a:srgbClr val="000000"/>
                </a:solidFill>
              </a:rPr>
              <a:t>Project Management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altLang="en-US" sz="1600" dirty="0" smtClean="0">
                <a:solidFill>
                  <a:srgbClr val="000000"/>
                </a:solidFill>
              </a:rPr>
              <a:t>Fund Management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altLang="en-US" sz="1600" dirty="0" smtClean="0">
                <a:solidFill>
                  <a:srgbClr val="000000"/>
                </a:solidFill>
              </a:rPr>
              <a:t>Inventory Management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altLang="en-US" sz="1600" dirty="0" smtClean="0">
                <a:solidFill>
                  <a:srgbClr val="000000"/>
                </a:solidFill>
              </a:rPr>
              <a:t>Stakeholder Management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altLang="en-US" sz="1600" dirty="0">
                <a:solidFill>
                  <a:srgbClr val="000000"/>
                </a:solidFill>
              </a:rPr>
              <a:t>Statistical analysis of graphs 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altLang="en-US" sz="1600" dirty="0">
                <a:solidFill>
                  <a:srgbClr val="000000"/>
                </a:solidFill>
              </a:rPr>
              <a:t>Generate </a:t>
            </a:r>
            <a:r>
              <a:rPr lang="en-US" altLang="en-US" sz="1600" dirty="0" smtClean="0">
                <a:solidFill>
                  <a:srgbClr val="000000"/>
                </a:solidFill>
              </a:rPr>
              <a:t>reports</a:t>
            </a:r>
            <a:endParaRPr lang="en-US" altLang="en-US" sz="1600" b="1" dirty="0">
              <a:solidFill>
                <a:srgbClr val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altLang="en-US" sz="2000" b="1" dirty="0">
                <a:solidFill>
                  <a:srgbClr val="000000"/>
                </a:solidFill>
              </a:rPr>
              <a:t>Manager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sz="2000" dirty="0" smtClean="0">
                <a:solidFill>
                  <a:srgbClr val="000000"/>
                </a:solidFill>
              </a:rPr>
              <a:t>has the following privileges: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altLang="en-US" sz="1600" dirty="0" smtClean="0">
                <a:solidFill>
                  <a:srgbClr val="000000"/>
                </a:solidFill>
              </a:rPr>
              <a:t>Project Management 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altLang="en-US" sz="1600" dirty="0">
                <a:solidFill>
                  <a:srgbClr val="000000"/>
                </a:solidFill>
              </a:rPr>
              <a:t>Stakeholder </a:t>
            </a:r>
            <a:r>
              <a:rPr lang="en-US" altLang="en-US" sz="1600" dirty="0" smtClean="0">
                <a:solidFill>
                  <a:srgbClr val="000000"/>
                </a:solidFill>
              </a:rPr>
              <a:t>Management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altLang="en-US" sz="1600" dirty="0">
                <a:solidFill>
                  <a:srgbClr val="000000"/>
                </a:solidFill>
              </a:rPr>
              <a:t>Statistical analysis of graphs 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altLang="en-US" sz="1600" dirty="0">
                <a:solidFill>
                  <a:srgbClr val="000000"/>
                </a:solidFill>
              </a:rPr>
              <a:t>Generate </a:t>
            </a:r>
            <a:r>
              <a:rPr lang="en-US" altLang="en-US" sz="1600" dirty="0" smtClean="0">
                <a:solidFill>
                  <a:srgbClr val="000000"/>
                </a:solidFill>
              </a:rPr>
              <a:t>reports</a:t>
            </a:r>
            <a:endParaRPr lang="en-US" altLang="en-US" sz="1600" b="1" dirty="0" smtClean="0">
              <a:solidFill>
                <a:srgbClr val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altLang="en-US" sz="2000" b="1" dirty="0" smtClean="0">
                <a:solidFill>
                  <a:srgbClr val="000000"/>
                </a:solidFill>
              </a:rPr>
              <a:t>Individual</a:t>
            </a:r>
            <a:r>
              <a:rPr lang="en-US" altLang="en-US" sz="2000" dirty="0" smtClean="0">
                <a:solidFill>
                  <a:srgbClr val="000000"/>
                </a:solidFill>
              </a:rPr>
              <a:t> </a:t>
            </a:r>
            <a:r>
              <a:rPr lang="en-US" altLang="en-US" sz="2000" dirty="0">
                <a:solidFill>
                  <a:srgbClr val="000000"/>
                </a:solidFill>
              </a:rPr>
              <a:t>has the following </a:t>
            </a:r>
            <a:r>
              <a:rPr lang="en-US" altLang="en-US" sz="2000" dirty="0" smtClean="0">
                <a:solidFill>
                  <a:srgbClr val="000000"/>
                </a:solidFill>
              </a:rPr>
              <a:t>privileges: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altLang="en-US" sz="1600" dirty="0" smtClean="0">
                <a:solidFill>
                  <a:srgbClr val="000000"/>
                </a:solidFill>
              </a:rPr>
              <a:t>View project details assigned to him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altLang="en-US" sz="1600" dirty="0" smtClean="0">
                <a:solidFill>
                  <a:srgbClr val="000000"/>
                </a:solidFill>
              </a:rPr>
              <a:t>Log expenses for the assigned project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altLang="en-US" sz="1600" dirty="0" smtClean="0">
                <a:solidFill>
                  <a:srgbClr val="000000"/>
                </a:solidFill>
              </a:rPr>
              <a:t>Statistical analysis of </a:t>
            </a:r>
            <a:r>
              <a:rPr lang="en-US" altLang="en-US" sz="1600" dirty="0">
                <a:solidFill>
                  <a:srgbClr val="000000"/>
                </a:solidFill>
              </a:rPr>
              <a:t>graphs </a:t>
            </a:r>
            <a:endParaRPr lang="en-US" altLang="en-US" sz="1600" dirty="0" smtClean="0">
              <a:solidFill>
                <a:srgbClr val="000000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altLang="en-US" sz="1600" dirty="0" smtClean="0">
                <a:solidFill>
                  <a:srgbClr val="000000"/>
                </a:solidFill>
              </a:rPr>
              <a:t>Generate reports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>
                <a:solidFill>
                  <a:srgbClr val="000000"/>
                </a:solidFill>
              </a:rPr>
              <a:t>Searching </a:t>
            </a:r>
            <a:r>
              <a:rPr lang="en-US" altLang="en-US" sz="2400" dirty="0">
                <a:solidFill>
                  <a:srgbClr val="000000"/>
                </a:solidFill>
              </a:rPr>
              <a:t>and Sorting </a:t>
            </a:r>
            <a:r>
              <a:rPr lang="en-US" altLang="en-US" sz="2400" dirty="0" smtClean="0">
                <a:solidFill>
                  <a:srgbClr val="000000"/>
                </a:solidFill>
              </a:rPr>
              <a:t>in all views</a:t>
            </a:r>
          </a:p>
        </p:txBody>
      </p:sp>
    </p:spTree>
    <p:extLst>
      <p:ext uri="{BB962C8B-B14F-4D97-AF65-F5344CB8AC3E}">
        <p14:creationId xmlns:p14="http://schemas.microsoft.com/office/powerpoint/2010/main" val="301203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Schema D</a:t>
            </a:r>
            <a:r>
              <a:rPr lang="en-US" altLang="en-US" sz="4000" dirty="0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esign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9144000" cy="500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787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Web service Design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990600"/>
            <a:ext cx="822960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>
                <a:solidFill>
                  <a:srgbClr val="000000"/>
                </a:solidFill>
              </a:rPr>
              <a:t>The web service uses Model View Controller Pattern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>
                <a:solidFill>
                  <a:srgbClr val="000000"/>
                </a:solidFill>
              </a:rPr>
              <a:t>This has the following benefits: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</a:rPr>
              <a:t>(</a:t>
            </a:r>
            <a:r>
              <a:rPr lang="en-US" sz="1600" dirty="0" err="1">
                <a:solidFill>
                  <a:srgbClr val="000000"/>
                </a:solidFill>
              </a:rPr>
              <a:t>SoC</a:t>
            </a:r>
            <a:r>
              <a:rPr lang="en-US" sz="1600" dirty="0">
                <a:solidFill>
                  <a:srgbClr val="000000"/>
                </a:solidFill>
              </a:rPr>
              <a:t>) Separation of Concerns.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sz="1600" dirty="0" smtClean="0">
                <a:solidFill>
                  <a:srgbClr val="000000"/>
                </a:solidFill>
              </a:rPr>
              <a:t>REST </a:t>
            </a:r>
            <a:r>
              <a:rPr lang="en-US" sz="1600" dirty="0">
                <a:solidFill>
                  <a:srgbClr val="000000"/>
                </a:solidFill>
              </a:rPr>
              <a:t>friendly URL.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</a:rPr>
              <a:t>Test Driven Development (TDD)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</a:rPr>
              <a:t>Better Integration with JavaScript 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</a:rPr>
              <a:t>Stateless design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</a:rPr>
              <a:t>FULL control over the rendered HTML.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</a:rPr>
              <a:t>Extensibility (supports third-party view engines)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</a:rPr>
              <a:t>Less code duplication, easier to maintain over time.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en-US" dirty="0" smtClean="0">
              <a:solidFill>
                <a:schemeClr val="tx2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2071577" y="4114800"/>
            <a:ext cx="1600200" cy="14917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UI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(VIEW)</a:t>
            </a:r>
          </a:p>
        </p:txBody>
      </p:sp>
      <p:sp>
        <p:nvSpPr>
          <p:cNvPr id="5" name="Rectangle 4"/>
          <p:cNvSpPr/>
          <p:nvPr/>
        </p:nvSpPr>
        <p:spPr>
          <a:xfrm>
            <a:off x="4662377" y="4299466"/>
            <a:ext cx="1447800" cy="13070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MODEL</a:t>
            </a:r>
          </a:p>
        </p:txBody>
      </p:sp>
      <p:sp>
        <p:nvSpPr>
          <p:cNvPr id="6" name="TextBox 22"/>
          <p:cNvSpPr txBox="1"/>
          <p:nvPr/>
        </p:nvSpPr>
        <p:spPr>
          <a:xfrm>
            <a:off x="457944" y="4703802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10000"/>
            </a:pPr>
            <a:r>
              <a:rPr lang="en-US" dirty="0" smtClean="0"/>
              <a:t>Request</a:t>
            </a:r>
          </a:p>
        </p:txBody>
      </p:sp>
      <p:sp>
        <p:nvSpPr>
          <p:cNvPr id="7" name="TextBox 23"/>
          <p:cNvSpPr txBox="1"/>
          <p:nvPr/>
        </p:nvSpPr>
        <p:spPr>
          <a:xfrm>
            <a:off x="381000" y="5105400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10000"/>
            </a:pPr>
            <a:r>
              <a:rPr lang="en-US" dirty="0" smtClean="0"/>
              <a:t>Response</a:t>
            </a:r>
          </a:p>
        </p:txBody>
      </p:sp>
      <p:sp>
        <p:nvSpPr>
          <p:cNvPr id="8" name="Can 7"/>
          <p:cNvSpPr/>
          <p:nvPr/>
        </p:nvSpPr>
        <p:spPr>
          <a:xfrm>
            <a:off x="7034457" y="4375666"/>
            <a:ext cx="1295400" cy="1154668"/>
          </a:xfrm>
          <a:prstGeom prst="can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smtClean="0">
                <a:solidFill>
                  <a:sysClr val="windowText" lastClr="000000"/>
                </a:solidFill>
              </a:rPr>
              <a:t>Persistence</a:t>
            </a:r>
          </a:p>
          <a:p>
            <a:pPr algn="ctr"/>
            <a:r>
              <a:rPr lang="en-US" sz="1400" dirty="0" smtClean="0">
                <a:solidFill>
                  <a:sysClr val="windowText" lastClr="000000"/>
                </a:solidFill>
              </a:rPr>
              <a:t>(typically a database)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567817" y="4876800"/>
            <a:ext cx="371120" cy="0"/>
          </a:xfrm>
          <a:prstGeom prst="straightConnector1">
            <a:avLst/>
          </a:prstGeom>
          <a:ln w="25400">
            <a:solidFill>
              <a:schemeClr val="tx1">
                <a:lumMod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919094" y="4888468"/>
            <a:ext cx="390880" cy="0"/>
          </a:xfrm>
          <a:prstGeom prst="straightConnector1">
            <a:avLst/>
          </a:prstGeom>
          <a:ln w="25400">
            <a:solidFill>
              <a:schemeClr val="tx1">
                <a:lumMod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424857" y="5225534"/>
            <a:ext cx="390880" cy="0"/>
          </a:xfrm>
          <a:prstGeom prst="straightConnector1">
            <a:avLst/>
          </a:prstGeom>
          <a:ln w="25400">
            <a:solidFill>
              <a:schemeClr val="tx1">
                <a:lumMod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444617" y="4818321"/>
            <a:ext cx="371120" cy="0"/>
          </a:xfrm>
          <a:prstGeom prst="straightConnector1">
            <a:avLst/>
          </a:prstGeom>
          <a:ln w="25400">
            <a:solidFill>
              <a:schemeClr val="tx1">
                <a:lumMod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919094" y="5295452"/>
            <a:ext cx="390880" cy="0"/>
          </a:xfrm>
          <a:prstGeom prst="straightConnector1">
            <a:avLst/>
          </a:prstGeom>
          <a:ln w="25400">
            <a:solidFill>
              <a:schemeClr val="tx1">
                <a:lumMod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548057" y="5290066"/>
            <a:ext cx="390880" cy="0"/>
          </a:xfrm>
          <a:prstGeom prst="straightConnector1">
            <a:avLst/>
          </a:prstGeom>
          <a:ln w="25400">
            <a:solidFill>
              <a:schemeClr val="tx1">
                <a:lumMod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06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MVC Design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15" name="Content Placeholder 5"/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116" y="2413002"/>
            <a:ext cx="1447802" cy="1447802"/>
          </a:xfrm>
          <a:prstGeom prst="rect">
            <a:avLst/>
          </a:prstGeom>
        </p:spPr>
      </p:pic>
      <p:pic>
        <p:nvPicPr>
          <p:cNvPr id="16" name="Content Placeholder 5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16" y="3869271"/>
            <a:ext cx="1447802" cy="1447802"/>
          </a:xfrm>
          <a:prstGeom prst="rect">
            <a:avLst/>
          </a:prstGeom>
        </p:spPr>
      </p:pic>
      <p:pic>
        <p:nvPicPr>
          <p:cNvPr id="17" name="Content Placeholder 5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16" y="990600"/>
            <a:ext cx="1447802" cy="144780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16" y="2413002"/>
            <a:ext cx="1260662" cy="137160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4690316" y="1537053"/>
            <a:ext cx="2514600" cy="10789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023316" y="2905676"/>
            <a:ext cx="17107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1947116" y="3213453"/>
            <a:ext cx="17280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985216" y="2600876"/>
            <a:ext cx="1651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ct val="110000"/>
            </a:pPr>
            <a:r>
              <a:rPr lang="en-US" sz="1400" dirty="0" smtClean="0"/>
              <a:t>1. HTTP Request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052732" y="3183014"/>
            <a:ext cx="1651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ct val="110000"/>
            </a:pPr>
            <a:r>
              <a:rPr lang="en-US" sz="1400" dirty="0" smtClean="0"/>
              <a:t>6. HTTP Response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369082" y="3770764"/>
            <a:ext cx="1651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ct val="110000"/>
            </a:pPr>
            <a:r>
              <a:rPr lang="en-US" sz="1400" b="1" dirty="0" smtClean="0"/>
              <a:t>Controller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916615" y="2311957"/>
            <a:ext cx="1651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ct val="110000"/>
            </a:pPr>
            <a:r>
              <a:rPr lang="en-US" sz="1400" b="1" dirty="0" smtClean="0"/>
              <a:t>Model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16615" y="5194653"/>
            <a:ext cx="1651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ct val="110000"/>
            </a:pPr>
            <a:r>
              <a:rPr lang="en-US" sz="1400" b="1" dirty="0" smtClean="0"/>
              <a:t>View</a:t>
            </a:r>
          </a:p>
        </p:txBody>
      </p:sp>
      <p:sp>
        <p:nvSpPr>
          <p:cNvPr id="27" name="TextBox 28"/>
          <p:cNvSpPr txBox="1"/>
          <p:nvPr/>
        </p:nvSpPr>
        <p:spPr>
          <a:xfrm rot="20225174">
            <a:off x="5218459" y="2367645"/>
            <a:ext cx="1651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ct val="110000"/>
            </a:pPr>
            <a:r>
              <a:rPr lang="en-US" sz="1400" dirty="0" smtClean="0"/>
              <a:t>3. Resultant data</a:t>
            </a:r>
          </a:p>
        </p:txBody>
      </p:sp>
      <p:sp>
        <p:nvSpPr>
          <p:cNvPr id="28" name="TextBox 29"/>
          <p:cNvSpPr txBox="1"/>
          <p:nvPr/>
        </p:nvSpPr>
        <p:spPr>
          <a:xfrm rot="20251691">
            <a:off x="4594132" y="1834462"/>
            <a:ext cx="2476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ct val="110000"/>
            </a:pPr>
            <a:r>
              <a:rPr lang="en-US" sz="1400" dirty="0" smtClean="0"/>
              <a:t>2. Pass incoming parameters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4690316" y="1900343"/>
            <a:ext cx="2514600" cy="10562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690316" y="3286663"/>
            <a:ext cx="2514600" cy="10528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3"/>
          <p:cNvSpPr txBox="1"/>
          <p:nvPr/>
        </p:nvSpPr>
        <p:spPr>
          <a:xfrm rot="1346140">
            <a:off x="5240737" y="3581834"/>
            <a:ext cx="1651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ct val="110000"/>
            </a:pPr>
            <a:r>
              <a:rPr lang="en-US" sz="1400" dirty="0" smtClean="0"/>
              <a:t>4. Pass Model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4690316" y="3649953"/>
            <a:ext cx="2514600" cy="10562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5"/>
          <p:cNvSpPr txBox="1"/>
          <p:nvPr/>
        </p:nvSpPr>
        <p:spPr>
          <a:xfrm rot="1354411">
            <a:off x="4818233" y="4166728"/>
            <a:ext cx="2186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ct val="110000"/>
            </a:pPr>
            <a:r>
              <a:rPr lang="en-US" sz="1400" dirty="0" smtClean="0"/>
              <a:t>5. GUI content (HTML)</a:t>
            </a:r>
          </a:p>
        </p:txBody>
      </p:sp>
    </p:spTree>
    <p:extLst>
      <p:ext uri="{BB962C8B-B14F-4D97-AF65-F5344CB8AC3E}">
        <p14:creationId xmlns:p14="http://schemas.microsoft.com/office/powerpoint/2010/main" val="351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Build and Test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3400" y="871487"/>
            <a:ext cx="8001000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2400" dirty="0" smtClean="0">
                <a:solidFill>
                  <a:srgbClr val="000000"/>
                </a:solidFill>
              </a:rPr>
              <a:t>Build Pre-requisite:</a:t>
            </a:r>
          </a:p>
          <a:p>
            <a:pPr marL="742950" lvl="1" indent="-285750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Visual </a:t>
            </a:r>
            <a:r>
              <a:rPr lang="en-US" sz="2000" dirty="0">
                <a:solidFill>
                  <a:srgbClr val="000000"/>
                </a:solidFill>
              </a:rPr>
              <a:t>Studio 2013 Update </a:t>
            </a:r>
            <a:r>
              <a:rPr lang="en-US" sz="2000" dirty="0" smtClean="0">
                <a:solidFill>
                  <a:srgbClr val="000000"/>
                </a:solidFill>
              </a:rPr>
              <a:t>3 with following mandatory features:</a:t>
            </a:r>
          </a:p>
          <a:p>
            <a:pPr marL="1200150" lvl="2" indent="-285750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1600" dirty="0" smtClean="0">
                <a:solidFill>
                  <a:srgbClr val="000000"/>
                </a:solidFill>
              </a:rPr>
              <a:t>Microsoft SQL Server Data Tools</a:t>
            </a:r>
          </a:p>
          <a:p>
            <a:pPr marL="1200150" lvl="2" indent="-285750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1600" dirty="0" smtClean="0">
                <a:solidFill>
                  <a:srgbClr val="000000"/>
                </a:solidFill>
              </a:rPr>
              <a:t>Microsoft Web Developer Tools</a:t>
            </a:r>
          </a:p>
          <a:p>
            <a:pPr marL="285750" indent="-285750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2400" dirty="0" smtClean="0">
                <a:solidFill>
                  <a:srgbClr val="000000"/>
                </a:solidFill>
              </a:rPr>
              <a:t>Build</a:t>
            </a:r>
          </a:p>
          <a:p>
            <a:pPr marL="742950" lvl="1" indent="-285750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</a:rPr>
              <a:t>Checkout code and open the code in Visual </a:t>
            </a:r>
            <a:r>
              <a:rPr lang="en-US" sz="2000" dirty="0" smtClean="0">
                <a:solidFill>
                  <a:srgbClr val="000000"/>
                </a:solidFill>
              </a:rPr>
              <a:t>Studio </a:t>
            </a:r>
            <a:r>
              <a:rPr lang="en-US" sz="2000" dirty="0">
                <a:solidFill>
                  <a:srgbClr val="000000"/>
                </a:solidFill>
              </a:rPr>
              <a:t>2013 Update 4</a:t>
            </a:r>
          </a:p>
          <a:p>
            <a:pPr marL="742950" lvl="1" indent="-285750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Go to BUILD menu, choose “Build Solution”</a:t>
            </a:r>
          </a:p>
          <a:p>
            <a:pPr marL="285750" indent="-285750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2400" dirty="0" smtClean="0">
                <a:solidFill>
                  <a:srgbClr val="000000"/>
                </a:solidFill>
              </a:rPr>
              <a:t>Test</a:t>
            </a:r>
          </a:p>
          <a:p>
            <a:pPr marL="742950" lvl="1" indent="-285750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Ensure full privileges full project folder</a:t>
            </a:r>
          </a:p>
          <a:p>
            <a:pPr marL="742950" lvl="1" indent="-285750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Go to DEBUG menu, choose “Start Without Debugging”</a:t>
            </a:r>
          </a:p>
          <a:p>
            <a:pPr marL="742950" lvl="1" indent="-285750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URL opens in default browser with default login page</a:t>
            </a:r>
          </a:p>
          <a:p>
            <a:pPr marL="742950" lvl="1" indent="-285750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Login with default management user:</a:t>
            </a:r>
          </a:p>
          <a:p>
            <a:pPr marL="1200150" lvl="2" indent="-285750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1600" dirty="0" smtClean="0">
                <a:solidFill>
                  <a:srgbClr val="000000"/>
                </a:solidFill>
              </a:rPr>
              <a:t>User – </a:t>
            </a:r>
            <a:r>
              <a:rPr lang="en-US" sz="1600" dirty="0" smtClean="0">
                <a:solidFill>
                  <a:srgbClr val="000000"/>
                </a:solidFill>
                <a:hlinkClick r:id="rId2"/>
              </a:rPr>
              <a:t>admin@pma.com</a:t>
            </a:r>
            <a:endParaRPr lang="en-US" sz="1600" dirty="0" smtClean="0">
              <a:solidFill>
                <a:srgbClr val="000000"/>
              </a:solidFill>
            </a:endParaRPr>
          </a:p>
          <a:p>
            <a:pPr marL="1200150" lvl="2" indent="-285750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1600" dirty="0" smtClean="0">
                <a:solidFill>
                  <a:srgbClr val="000000"/>
                </a:solidFill>
              </a:rPr>
              <a:t>Password – Admin@123a</a:t>
            </a:r>
          </a:p>
          <a:p>
            <a:pPr marL="2571750" lvl="5" indent="-285750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2400" dirty="0" smtClean="0">
                <a:solidFill>
                  <a:srgbClr val="000000"/>
                </a:solidFill>
              </a:rPr>
              <a:t>NOTE: </a:t>
            </a:r>
          </a:p>
          <a:p>
            <a:pPr marL="3028950" lvl="6" indent="-285750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Cross browser compatibility</a:t>
            </a:r>
          </a:p>
          <a:p>
            <a:pPr marL="3028950" lvl="6" indent="-285750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Mobile compatibility</a:t>
            </a:r>
          </a:p>
          <a:p>
            <a:pPr marL="742950" lvl="1" indent="-285750">
              <a:buSzPct val="110000"/>
              <a:buFont typeface="Arial" panose="020B0604020202020204" pitchFamily="34" charset="0"/>
              <a:buChar char="•"/>
              <a:defRPr/>
            </a:pPr>
            <a:endParaRPr lang="en-US" sz="2000" dirty="0" smtClean="0">
              <a:solidFill>
                <a:schemeClr val="tx2"/>
              </a:solidFill>
            </a:endParaRPr>
          </a:p>
          <a:p>
            <a:pPr marL="742950" lvl="1" indent="-285750">
              <a:buSzPct val="110000"/>
              <a:buFont typeface="Arial" panose="020B0604020202020204" pitchFamily="34" charset="0"/>
              <a:buChar char="•"/>
              <a:defRPr/>
            </a:pPr>
            <a:endParaRPr lang="en-US" sz="2000" dirty="0" smtClean="0">
              <a:solidFill>
                <a:schemeClr val="tx2"/>
              </a:solidFill>
            </a:endParaRPr>
          </a:p>
          <a:p>
            <a:pPr>
              <a:buSzPct val="110000"/>
              <a:defRPr/>
            </a:pPr>
            <a:endParaRPr lang="en-US" sz="2000" dirty="0" smtClean="0">
              <a:solidFill>
                <a:schemeClr val="tx2"/>
              </a:solidFill>
            </a:endParaRPr>
          </a:p>
          <a:p>
            <a:pPr marL="742950" lvl="1" indent="-285750">
              <a:buSzPct val="110000"/>
              <a:buFont typeface="Arial" panose="020B0604020202020204" pitchFamily="34" charset="0"/>
              <a:buChar char="•"/>
              <a:defRPr/>
            </a:pPr>
            <a:endParaRPr lang="en-US" sz="2400" dirty="0" smtClean="0">
              <a:solidFill>
                <a:schemeClr val="tx2"/>
              </a:solidFill>
            </a:endParaRPr>
          </a:p>
          <a:p>
            <a:pPr marL="742950" lvl="1" indent="-285750">
              <a:buSzPct val="110000"/>
              <a:buFont typeface="Arial" panose="020B0604020202020204" pitchFamily="34" charset="0"/>
              <a:buChar char="•"/>
              <a:defRPr/>
            </a:pPr>
            <a:endParaRPr lang="en-US" sz="2000" dirty="0" smtClean="0">
              <a:solidFill>
                <a:schemeClr val="tx2"/>
              </a:solidFill>
            </a:endParaRPr>
          </a:p>
          <a:p>
            <a:pPr marL="742950" lvl="1" indent="-285750">
              <a:buSzPct val="110000"/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schemeClr val="tx2"/>
              </a:solidFill>
            </a:endParaRPr>
          </a:p>
          <a:p>
            <a:pPr lvl="1"/>
            <a:endParaRPr lang="en-US" sz="1600" b="1" dirty="0">
              <a:solidFill>
                <a:schemeClr val="tx2"/>
              </a:solidFill>
            </a:endParaRPr>
          </a:p>
          <a:p>
            <a:pPr>
              <a:buSzPct val="110000"/>
              <a:defRPr/>
            </a:pP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66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729</TotalTime>
  <Words>785</Words>
  <Application>Microsoft Office PowerPoint</Application>
  <PresentationFormat>On-screen Show (4:3)</PresentationFormat>
  <Paragraphs>200</Paragraphs>
  <Slides>45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7" baseType="lpstr">
      <vt:lpstr>Concourse</vt:lpstr>
      <vt:lpstr>Document</vt:lpstr>
      <vt:lpstr>Project Management 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Symantec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fsf</dc:title>
  <dc:creator>Windows User</dc:creator>
  <cp:lastModifiedBy>Windows User</cp:lastModifiedBy>
  <cp:revision>163</cp:revision>
  <dcterms:created xsi:type="dcterms:W3CDTF">2015-10-31T07:30:58Z</dcterms:created>
  <dcterms:modified xsi:type="dcterms:W3CDTF">2015-11-01T15:55:07Z</dcterms:modified>
</cp:coreProperties>
</file>